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532" r:id="rId2"/>
    <p:sldId id="534" r:id="rId3"/>
    <p:sldId id="548" r:id="rId4"/>
    <p:sldId id="538" r:id="rId5"/>
    <p:sldId id="540" r:id="rId6"/>
    <p:sldId id="550" r:id="rId7"/>
    <p:sldId id="549" r:id="rId8"/>
    <p:sldId id="509" r:id="rId9"/>
    <p:sldId id="528" r:id="rId10"/>
    <p:sldId id="541" r:id="rId11"/>
    <p:sldId id="542" r:id="rId12"/>
    <p:sldId id="514" r:id="rId13"/>
    <p:sldId id="510" r:id="rId14"/>
    <p:sldId id="543" r:id="rId15"/>
    <p:sldId id="527" r:id="rId16"/>
    <p:sldId id="529" r:id="rId17"/>
    <p:sldId id="545" r:id="rId18"/>
    <p:sldId id="544" r:id="rId19"/>
  </p:sldIdLst>
  <p:sldSz cx="9144000" cy="6858000" type="screen4x3"/>
  <p:notesSz cx="7102475" cy="8991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908"/>
    <a:srgbClr val="FFFFCC"/>
    <a:srgbClr val="595CD3"/>
    <a:srgbClr val="B673F9"/>
    <a:srgbClr val="C1C107"/>
    <a:srgbClr val="FFCCCC"/>
    <a:srgbClr val="FFFF01"/>
    <a:srgbClr val="FCC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2" autoAdjust="0"/>
    <p:restoredTop sz="94531" autoAdjust="0"/>
  </p:normalViewPr>
  <p:slideViewPr>
    <p:cSldViewPr>
      <p:cViewPr varScale="1">
        <p:scale>
          <a:sx n="109" d="100"/>
          <a:sy n="109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1876-F0A5-4438-8B3C-3407677CD2F9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765F-2CD3-4909-83DE-D8C69BF1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8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89947-5B59-4CE2-AD07-A298AC6DB6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59135-15BE-4784-BB80-3DE3F29FD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BAA4-16F9-44DD-AC1B-87F7B1612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07A75-144D-415F-9B7B-911F996C9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F682-FB1A-468A-8895-24067B264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3CB69-C8FA-4D6B-A690-CD855DBB8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34A31-2FDD-4D92-A038-9D129166C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1301A-9C26-448F-B1AF-10755B577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B27F6-9703-4651-A965-A137F4689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030D-3748-4453-86A9-1C6BDE8D1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6C6E2-CF34-44CD-BBBA-B9BF246DB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C6D204D-9C05-4EFB-A25D-6F9EC78FEB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4139952" y="255991"/>
            <a:ext cx="4770735" cy="2098111"/>
          </a:xfrm>
          <a:prstGeom prst="rect">
            <a:avLst/>
          </a:prstGeom>
          <a:solidFill>
            <a:schemeClr val="accent4"/>
          </a:solidFill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5936" y="322777"/>
            <a:ext cx="4914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ДЕБАТЫ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– это формальный спор по определенным правилам, где команды защищают разные позиции некого спорного утверждения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(«за» и «против»), пытаются убедить третью сторону, судей в том, что их аргументы сильнее.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6726" y="3552690"/>
            <a:ext cx="3888432" cy="31700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Задача игры –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 склонить судей и зрителей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(но не противоположную команду) к своей точке зрения. Этого команды добиваются, предоставляя аргументы в поддержку своей точки зрения и выдвигая контраргументы на высказывание противников. 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358" y="249289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В переводе с французского «дебаты» означают обмен мнениями, прения по какому-либо вопросу на заседании, собрании.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8178" y="4005064"/>
            <a:ext cx="3791854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Команда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, защищающая тему игры, называется </a:t>
            </a: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утверждающей командой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команда,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отрицающая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тему,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опровергающей.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489"/>
            <a:ext cx="3093903" cy="232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3280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Аргументы утверждающей команды: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919861"/>
            <a:ext cx="66247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Ядерная энергия – экономически выгодна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перед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человечеством уже маячит призрак грядущего энергетического голода из-за истощения месторождений горючих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ископаемых: запасов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угля может хватить примерно на 350 лет, нефти – на 40 лет, природного газа на 60 лет.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5223" y="3789040"/>
            <a:ext cx="71287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Относительная экологическая чистота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АЭС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не потребляет атмосферный кислород и не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засоряет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среду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золой и продуктами сгорания.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urier New" pitchFamily="49" charset="0"/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 При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сжигании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угля на ТЭС,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кроме золы и сажи,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образуется углекислый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газ, создающий парниковый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эффект, токсичные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газы (серы, например)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вызывают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кислотные дожди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. При использовании ГЭС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необходимы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огромные водохранилища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, уничтожается естественная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экосистема, приходится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хоронить плодородные земли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на дне водохранилищ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блако 6"/>
          <p:cNvSpPr/>
          <p:nvPr/>
        </p:nvSpPr>
        <p:spPr bwMode="auto">
          <a:xfrm>
            <a:off x="251520" y="188640"/>
            <a:ext cx="3024336" cy="1728192"/>
          </a:xfrm>
          <a:prstGeom prst="cloud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«За!»</a:t>
            </a:r>
          </a:p>
        </p:txBody>
      </p:sp>
    </p:spTree>
    <p:extLst>
      <p:ext uri="{BB962C8B-B14F-4D97-AF65-F5344CB8AC3E}">
        <p14:creationId xmlns:p14="http://schemas.microsoft.com/office/powerpoint/2010/main" val="2525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9558" y="970521"/>
            <a:ext cx="7650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C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равнительно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 небольшое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количество используемого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ядерного топлива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; расходы на перевозку топлива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малы.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1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кг урана заменяет 30 т угля. ТЭС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мощностью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2 ГВт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потребляет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за сутки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2 железнодорожных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состава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угля. Запасов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урана хватит на много лет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751" y="3284984"/>
            <a:ext cx="74888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Радиационная чистота: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биосфера 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надежно защищена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от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радиоактивного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воздействия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нормальном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режиме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эксплуатации предприятий ядерной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энергии.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Если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ситуация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на АЭС не выходит из-под контроля, то их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вредное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влияние на здоровье людей сопоставимо с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действием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ТЭС.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Оно намного ниже, чем влияние 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природных источников излучения (например, космические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лучи, горные породы в строительстве). Наибольшие дозы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облучения человек получает при рентгенодиагностике. </a:t>
            </a:r>
            <a:endParaRPr lang="ru-RU" b="1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1412776"/>
            <a:ext cx="4122341" cy="264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20789" y="4265308"/>
            <a:ext cx="3457004" cy="192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5508104" y="4293097"/>
            <a:ext cx="2848053" cy="201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Ядерные реакторы используются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атомных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ледоколах, на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атомных подводных лодках, при работе ядерных ракетных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двигателей.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1141"/>
            <a:ext cx="4749106" cy="31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60276"/>
              </p:ext>
            </p:extLst>
          </p:nvPr>
        </p:nvGraphicFramePr>
        <p:xfrm>
          <a:off x="971600" y="4293096"/>
          <a:ext cx="7848876" cy="238641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08146"/>
                <a:gridCol w="1308146"/>
                <a:gridCol w="1308146"/>
                <a:gridCol w="1308146"/>
                <a:gridCol w="1308146"/>
                <a:gridCol w="1308146"/>
              </a:tblGrid>
              <a:tr h="413904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Общее кол-во ДТП за 2010</a:t>
                      </a:r>
                      <a:r>
                        <a:rPr lang="ru-RU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 и 2011 годы в России</a:t>
                      </a:r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5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ДТП</a:t>
                      </a:r>
                      <a:endParaRPr lang="ru-RU" sz="2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Погибло,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чел.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Ранено,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чел.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2010 г.</a:t>
                      </a:r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2011 г.</a:t>
                      </a:r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2010 г.</a:t>
                      </a:r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2011 г.</a:t>
                      </a:r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2010 г.</a:t>
                      </a:r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2011 г.</a:t>
                      </a:r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199 431</a:t>
                      </a:r>
                      <a:endParaRPr lang="ru-RU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199 868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Cambria Math"/>
                        </a:rPr>
                        <a:t>↑</a:t>
                      </a:r>
                      <a:endParaRPr lang="ru-RU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26 567</a:t>
                      </a:r>
                      <a:endParaRPr lang="ru-RU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27 953</a:t>
                      </a:r>
                    </a:p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Cambria Math"/>
                          <a:cs typeface="+mn-cs"/>
                        </a:rPr>
                        <a:t>↑</a:t>
                      </a:r>
                      <a:endParaRPr lang="ru-RU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250 635</a:t>
                      </a:r>
                      <a:endParaRPr lang="ru-RU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251 848</a:t>
                      </a:r>
                    </a:p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Cambria Math"/>
                          <a:cs typeface="+mn-cs"/>
                        </a:rPr>
                        <a:t>↑</a:t>
                      </a:r>
                      <a:endParaRPr lang="ru-RU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08" y="188640"/>
            <a:ext cx="2907233" cy="18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934147" cy="18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31840" y="126876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Аргументы опровергающей команды:</a:t>
            </a:r>
            <a:endParaRPr lang="ru-RU" sz="2000" b="1" u="sng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Использование атомных реакторов для производства материалов, из которых можно </a:t>
            </a:r>
            <a:r>
              <a:rPr lang="ru-RU" sz="2000" b="1" u="sng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изготовить ядерное оружие</a:t>
            </a:r>
          </a:p>
          <a:p>
            <a:pPr algn="l"/>
            <a:endParaRPr lang="ru-RU" sz="2000" b="1" u="sng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Сложный демонтаж АЭС, </a:t>
            </a:r>
          </a:p>
          <a:p>
            <a:pPr algn="l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т.е. </a:t>
            </a:r>
            <a:r>
              <a:rPr lang="ru-RU" sz="2000" b="1" u="sng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вывод из эксплуатации</a:t>
            </a:r>
          </a:p>
          <a:p>
            <a:pPr algn="l"/>
            <a:endParaRPr lang="ru-RU" sz="2000" b="1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Опасность заражения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cs typeface="Courier New" pitchFamily="49" charset="0"/>
              </a:rPr>
              <a:t>окружающей среды радиоактивными отходами</a:t>
            </a:r>
            <a:endParaRPr lang="ru-RU" sz="2000" b="1" dirty="0">
              <a:solidFill>
                <a:schemeClr val="accent4">
                  <a:lumMod val="10000"/>
                </a:schemeClr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7" name="Облако 6"/>
          <p:cNvSpPr/>
          <p:nvPr/>
        </p:nvSpPr>
        <p:spPr bwMode="auto">
          <a:xfrm>
            <a:off x="323528" y="188640"/>
            <a:ext cx="3240360" cy="1582205"/>
          </a:xfrm>
          <a:prstGeom prst="cloud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«Против!»</a:t>
            </a:r>
          </a:p>
        </p:txBody>
      </p:sp>
    </p:spTree>
    <p:extLst>
      <p:ext uri="{BB962C8B-B14F-4D97-AF65-F5344CB8AC3E}">
        <p14:creationId xmlns:p14="http://schemas.microsoft.com/office/powerpoint/2010/main" val="13887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5125831" y="1844824"/>
            <a:ext cx="3766257" cy="468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607" y="1844824"/>
            <a:ext cx="3816423" cy="468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11639" y="1362169"/>
            <a:ext cx="378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Чернобыль (СССР), 1986 г.</a:t>
            </a:r>
            <a:endParaRPr lang="ru-RU" sz="2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17531" y="1232051"/>
            <a:ext cx="49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Фукусима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 (Япония), 2011 г.  </a:t>
            </a:r>
            <a:endParaRPr lang="ru-RU" sz="2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445" y="404664"/>
            <a:ext cx="853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Главный недостаток – опасность аварий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1310433" y="188640"/>
            <a:ext cx="518457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x_e9e8968c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3968" y="3356992"/>
            <a:ext cx="4535736" cy="330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3356992"/>
            <a:ext cx="208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2011 г. Фукусима-1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2566645"/>
            <a:ext cx="208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1986 г. Чернобыль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3648" y="1196752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Пути </a:t>
            </a:r>
            <a:r>
              <a:rPr lang="ru-RU" b="1" u="sng" dirty="0">
                <a:solidFill>
                  <a:srgbClr val="C00000"/>
                </a:solidFill>
                <a:latin typeface="Comic Sans MS" pitchFamily="66" charset="0"/>
              </a:rPr>
              <a:t>решения проблем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АЭС</a:t>
            </a:r>
          </a:p>
          <a:p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 algn="l">
              <a:buAutoNum type="arabicParenR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Международное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агенство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по атомной энергетике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(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МАГАТЭ), созданное при ООН в 1957 году,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призвано</a:t>
            </a: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контролировать использование атомной энергии в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мирных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целях, а также нераспространение ядерного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оружия.</a:t>
            </a:r>
          </a:p>
          <a:p>
            <a:pPr algn="l"/>
            <a:endParaRPr lang="ru-RU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Для хранения радиоактивных отходов используются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современные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технологии, проектируют хранилища для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их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захоронения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/>
            <a:endParaRPr lang="ru-RU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3) Концепция «Безопасность прежде всего» действует на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всех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этапах жизни ядерных энергоблоков: разработка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</a:p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проектирование, сооружение, эксплуатация, закрытие.</a:t>
            </a:r>
            <a:endParaRPr lang="ru-RU" b="1" dirty="0">
              <a:solidFill>
                <a:schemeClr val="bg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7667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Аргументы утверждающей команды: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278754"/>
            <a:ext cx="4669822" cy="6370975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«Дебаты»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помогает подросткам развить умения критически мыслить, рассуждать, продуктивно организовывать процесс дискуссии. «Дебаты» формируют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умение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самостоятельно, осознанно вырабатывать жизненную позицию. Игра позволяет тренировать навыки самостоятельной работы с литературой и источниками, отрабатывать умения ведения дискуссии и отстаивания собственной точки зрения, слышать и правильно воспринимать другого человека, помогает достичь понимания того, что другая позиция тоже имеет право на существование. Как командная, игра учит взаимодействию, работе в команде, развивает умение делиться с участниками команды своими идеями и соображениями, помогать и поддерживать друг друга.</a:t>
            </a:r>
          </a:p>
          <a:p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483471" cy="300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7624" y="11663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В игре участвуют 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спикеры утверждающей команды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и </a:t>
            </a:r>
            <a:r>
              <a:rPr lang="ru-RU" sz="2400" b="1" u="sng" dirty="0" smtClean="0">
                <a:solidFill>
                  <a:schemeClr val="accent2"/>
                </a:solidFill>
                <a:latin typeface="Comic Sans MS" pitchFamily="66" charset="0"/>
              </a:rPr>
              <a:t>спикеры опровергающей команды.</a:t>
            </a:r>
            <a:endParaRPr lang="ru-RU" sz="2400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409" y="4000708"/>
            <a:ext cx="3448832" cy="2215991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Спикеры </a:t>
            </a: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  <a:latin typeface="Comic Sans MS" pitchFamily="66" charset="0"/>
              </a:rPr>
              <a:t>утверждающей </a:t>
            </a:r>
            <a:r>
              <a:rPr lang="ru-RU" sz="2000" b="1" u="sng" dirty="0">
                <a:solidFill>
                  <a:srgbClr val="C00000"/>
                </a:solidFill>
                <a:latin typeface="Comic Sans MS" pitchFamily="66" charset="0"/>
              </a:rPr>
              <a:t>команды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приводят аргументацию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, позволяющей убедить судей в правильности утверждения темы.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305" y="4293096"/>
            <a:ext cx="3806180" cy="1631216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chemeClr val="accent2"/>
                </a:solidFill>
                <a:latin typeface="Comic Sans MS" pitchFamily="66" charset="0"/>
              </a:rPr>
              <a:t>Спикеры 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lvl="0"/>
            <a:r>
              <a:rPr lang="ru-RU" sz="2000" b="1" u="sng" dirty="0" smtClean="0">
                <a:solidFill>
                  <a:schemeClr val="accent2"/>
                </a:solidFill>
                <a:latin typeface="Comic Sans MS" pitchFamily="66" charset="0"/>
              </a:rPr>
              <a:t>опровергающей </a:t>
            </a:r>
            <a:r>
              <a:rPr lang="ru-RU" sz="2000" b="1" u="sng" dirty="0">
                <a:solidFill>
                  <a:schemeClr val="accent2"/>
                </a:solidFill>
                <a:latin typeface="Comic Sans MS" pitchFamily="66" charset="0"/>
              </a:rPr>
              <a:t>команды </a:t>
            </a:r>
            <a:r>
              <a:rPr lang="ru-RU" sz="2000" b="1" dirty="0">
                <a:solidFill>
                  <a:schemeClr val="accent2"/>
                </a:solidFill>
                <a:latin typeface="Comic Sans MS" pitchFamily="66" charset="0"/>
              </a:rPr>
              <a:t>должны доказать судьям, что позиция утверждающей команды имеет недостатки.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1" y="1412776"/>
            <a:ext cx="4166220" cy="205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120847" y="2749474"/>
            <a:ext cx="7920880" cy="3657600"/>
            <a:chOff x="480" y="1536"/>
            <a:chExt cx="5040" cy="230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00" y="1536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Comic Sans MS" pitchFamily="66" charset="0"/>
                </a:rPr>
                <a:t>Утверждающая </a:t>
              </a:r>
            </a:p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Comic Sans MS" pitchFamily="66" charset="0"/>
                </a:rPr>
                <a:t>сторона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352" y="1536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Раунд </a:t>
              </a: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  <a:latin typeface="Comic Sans MS" pitchFamily="66" charset="0"/>
                </a:rPr>
                <a:t>перекрестных </a:t>
              </a:r>
              <a:endParaRPr lang="ru-RU" sz="1200" b="1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вопросов 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656" y="1536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Раунд </a:t>
              </a: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  <a:latin typeface="Comic Sans MS" pitchFamily="66" charset="0"/>
                </a:rPr>
                <a:t>перекрестных </a:t>
              </a:r>
              <a:endParaRPr lang="ru-RU" sz="1200" b="1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вопросов 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504" y="1536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Отрицающая </a:t>
              </a:r>
            </a:p>
            <a:p>
              <a:pPr algn="ct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сторона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00" y="2448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Comic Sans MS" pitchFamily="66" charset="0"/>
                </a:rPr>
                <a:t>Утверждающая </a:t>
              </a:r>
            </a:p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Comic Sans MS" pitchFamily="66" charset="0"/>
                </a:rPr>
                <a:t>сторона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00" y="3408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Comic Sans MS" pitchFamily="66" charset="0"/>
                </a:rPr>
                <a:t>Утверждающая </a:t>
              </a:r>
            </a:p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Comic Sans MS" pitchFamily="66" charset="0"/>
                </a:rPr>
                <a:t>сторона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352" y="2448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Раунд </a:t>
              </a: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  <a:latin typeface="Comic Sans MS" pitchFamily="66" charset="0"/>
                </a:rPr>
                <a:t>перекрестных </a:t>
              </a:r>
              <a:endParaRPr lang="ru-RU" sz="1200" b="1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вопросов 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04" y="2448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Comic Sans MS" pitchFamily="66" charset="0"/>
                </a:rPr>
                <a:t>Отрицающая 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Comic Sans MS" pitchFamily="66" charset="0"/>
                </a:rPr>
                <a:t>сторона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352" y="3408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Отрицающая </a:t>
              </a:r>
            </a:p>
            <a:p>
              <a:pPr algn="ct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сторона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656" y="2448"/>
              <a:ext cx="86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Раунд </a:t>
              </a: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  <a:latin typeface="Comic Sans MS" pitchFamily="66" charset="0"/>
                </a:rPr>
                <a:t>перекрестных </a:t>
              </a:r>
              <a:endParaRPr lang="ru-RU" sz="1200" b="1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ctr"/>
              <a:r>
                <a:rPr lang="ru-RU" sz="1200" b="1" dirty="0">
                  <a:solidFill>
                    <a:schemeClr val="accent2"/>
                  </a:solidFill>
                  <a:latin typeface="Comic Sans MS" pitchFamily="66" charset="0"/>
                </a:rPr>
                <a:t>вопросов 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80" y="1536"/>
              <a:ext cx="576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200" b="1"/>
                <a:t>ПЕРВЫЙ</a:t>
              </a:r>
            </a:p>
            <a:p>
              <a:pPr algn="ctr"/>
              <a:r>
                <a:rPr lang="ru-RU" sz="1200" b="1"/>
                <a:t>РАУНД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0" y="1536"/>
              <a:ext cx="576" cy="4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rgbClr val="00B0F0"/>
                  </a:solidFill>
                  <a:latin typeface="Comic Sans MS" pitchFamily="66" charset="0"/>
                </a:rPr>
                <a:t>ПЕРВЫЙ</a:t>
              </a:r>
            </a:p>
            <a:p>
              <a:pPr algn="ctr"/>
              <a:r>
                <a:rPr lang="ru-RU" sz="1200" b="1" dirty="0">
                  <a:solidFill>
                    <a:srgbClr val="00B0F0"/>
                  </a:solidFill>
                  <a:latin typeface="Comic Sans MS" pitchFamily="66" charset="0"/>
                </a:rPr>
                <a:t>РАУНД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80" y="3408"/>
              <a:ext cx="576" cy="4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rgbClr val="00B050"/>
                  </a:solidFill>
                  <a:latin typeface="Comic Sans MS" pitchFamily="66" charset="0"/>
                </a:rPr>
                <a:t>ТРЕТИЙ</a:t>
              </a:r>
            </a:p>
            <a:p>
              <a:pPr algn="ctr"/>
              <a:r>
                <a:rPr lang="ru-RU" sz="1200" b="1" dirty="0">
                  <a:solidFill>
                    <a:srgbClr val="00B050"/>
                  </a:solidFill>
                  <a:latin typeface="Comic Sans MS" pitchFamily="66" charset="0"/>
                </a:rPr>
                <a:t>РАУНД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80" y="2448"/>
              <a:ext cx="576" cy="4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ВТОРОЙ</a:t>
              </a:r>
            </a:p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РАУНД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42065" y="45705"/>
            <a:ext cx="6157520" cy="2585323"/>
          </a:xfrm>
          <a:prstGeom prst="rect">
            <a:avLst/>
          </a:prstGeom>
          <a:effectLst>
            <a:outerShdw blurRad="190500" dist="635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4">
                    <a:lumMod val="25000"/>
                  </a:schemeClr>
                </a:solidFill>
                <a:latin typeface="Comic Sans MS" pitchFamily="66" charset="0"/>
              </a:rPr>
              <a:t>Игра состоит 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  <a:latin typeface="Comic Sans MS" pitchFamily="66" charset="0"/>
              </a:rPr>
              <a:t>из следующих раундов</a:t>
            </a:r>
            <a:r>
              <a:rPr lang="ru-RU" dirty="0" smtClean="0">
                <a:solidFill>
                  <a:schemeClr val="accent4">
                    <a:lumMod val="25000"/>
                  </a:schemeClr>
                </a:solidFill>
                <a:latin typeface="Comic Sans MS" pitchFamily="66" charset="0"/>
              </a:rPr>
              <a:t>:</a:t>
            </a:r>
          </a:p>
          <a:p>
            <a:r>
              <a:rPr lang="ru-RU" dirty="0" smtClean="0">
                <a:solidFill>
                  <a:schemeClr val="accent4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речи спикеров, перекрестных вопросов. </a:t>
            </a:r>
          </a:p>
          <a:p>
            <a:r>
              <a:rPr lang="ru-RU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Перекрестные вопросы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  <a:latin typeface="Comic Sans MS" pitchFamily="66" charset="0"/>
              </a:rPr>
              <a:t>задаются в порядке, предусмотренном правилами игры. Их цель – принизить, разрушить позицию противоположной стороны. Умело поставленный вопрос позволяет получить дополнительную информацию, уточнить позицию выступающего и тем самым определить дальнейшую тактику ведения игры.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24" name="Прямая со стрелкой 23"/>
          <p:cNvCxnSpPr>
            <a:stCxn id="8" idx="3"/>
            <a:endCxn id="9" idx="1"/>
          </p:cNvCxnSpPr>
          <p:nvPr/>
        </p:nvCxnSpPr>
        <p:spPr bwMode="auto">
          <a:xfrm>
            <a:off x="3610266" y="3092374"/>
            <a:ext cx="4526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5415522" y="3092374"/>
            <a:ext cx="4526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7226009" y="3092374"/>
            <a:ext cx="4526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3605035" y="4536651"/>
            <a:ext cx="4526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5415522" y="4554068"/>
            <a:ext cx="4526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7278366" y="4554068"/>
            <a:ext cx="4526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Прямая со стрелкой 31"/>
          <p:cNvCxnSpPr/>
          <p:nvPr/>
        </p:nvCxnSpPr>
        <p:spPr bwMode="auto">
          <a:xfrm>
            <a:off x="3605035" y="6043234"/>
            <a:ext cx="4526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563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093855" y="2924944"/>
            <a:ext cx="4680519" cy="3514808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 	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	То, что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в дебатах выигрывает та или иная команда, не означает, что верна позиция, ею отстаиваемая. Ведь эта же команда, волею жребия, могла бы играть и на другой стороне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Победа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всецело зависит от мастерства команды: именно индивиду­альные умения спикеров, коллективная работа, высокий класс игры и приводят к успеху. 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917"/>
            <a:ext cx="2902082" cy="194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87871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297489"/>
            <a:ext cx="4412443" cy="2163990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Каждый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раунд дебатов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судит судейская коллегия.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Команда, набравшая большее количество голосов судей, побеждает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1640" y="1886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Оценочный лист утверждающей команды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63613"/>
            <a:ext cx="6629400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>
            <a:off x="1547664" y="2060848"/>
            <a:ext cx="63367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563648" y="2888940"/>
            <a:ext cx="63367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1563648" y="4653136"/>
            <a:ext cx="63207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547664" y="5013176"/>
            <a:ext cx="6352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63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5656" y="29365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Оценочный лист опровергающей команды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69" y="1462985"/>
            <a:ext cx="6402472" cy="460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>
            <a:off x="1506069" y="1916832"/>
            <a:ext cx="61622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506069" y="2780928"/>
            <a:ext cx="61622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1506069" y="4078533"/>
            <a:ext cx="61622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11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3648" y="4813315"/>
            <a:ext cx="6696744" cy="1600438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/>
            <a:endParaRPr lang="ru-RU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Основой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«Дебатов» является спорный тезис – утверждение (или тема игры), которая и определяет позиции двух соревнующихся команд.  </a:t>
            </a:r>
          </a:p>
          <a:p>
            <a:pPr eaLnBrk="1" hangingPunct="1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7" y="620687"/>
            <a:ext cx="6688035" cy="401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__493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3103860"/>
            <a:ext cx="2536290" cy="347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ьная выноска 3"/>
          <p:cNvSpPr/>
          <p:nvPr/>
        </p:nvSpPr>
        <p:spPr bwMode="auto">
          <a:xfrm>
            <a:off x="3949576" y="450156"/>
            <a:ext cx="5030922" cy="2016224"/>
          </a:xfrm>
          <a:prstGeom prst="wedgeEllipseCallout">
            <a:avLst>
              <a:gd name="adj1" fmla="val -71323"/>
              <a:gd name="adj2" fmla="val 92105"/>
            </a:avLst>
          </a:prstGeom>
          <a:ln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ДЕРНАЯ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ЭНЕРГ</a:t>
            </a: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ЕТИКА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43608" y="3501008"/>
            <a:ext cx="5256584" cy="720080"/>
          </a:xfrm>
          <a:prstGeom prst="roundRect">
            <a:avLst/>
          </a:pr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СМЕРТЕЛЬНАЯ ОПАСНОСТЬ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45811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ИЛИ</a:t>
            </a:r>
            <a:endParaRPr lang="ru-RU" sz="3600" b="1" dirty="0">
              <a:solidFill>
                <a:schemeClr val="accent4">
                  <a:lumMod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022896" y="5301208"/>
            <a:ext cx="5853360" cy="721821"/>
          </a:xfrm>
          <a:prstGeom prst="roundRect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ЖИЗНЕННАЯ НЕОБХОДИМОСТЬ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19312" y="192584"/>
            <a:ext cx="3668711" cy="345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5148064" y="3645023"/>
            <a:ext cx="3782063" cy="291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лако 3"/>
          <p:cNvSpPr/>
          <p:nvPr/>
        </p:nvSpPr>
        <p:spPr bwMode="auto">
          <a:xfrm>
            <a:off x="1441499" y="4509120"/>
            <a:ext cx="3024336" cy="1728192"/>
          </a:xfrm>
          <a:prstGeom prst="cloud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«За!»</a:t>
            </a:r>
          </a:p>
        </p:txBody>
      </p:sp>
      <p:sp>
        <p:nvSpPr>
          <p:cNvPr id="5" name="Облако 4"/>
          <p:cNvSpPr/>
          <p:nvPr/>
        </p:nvSpPr>
        <p:spPr bwMode="auto">
          <a:xfrm>
            <a:off x="5364088" y="1198722"/>
            <a:ext cx="3240360" cy="1582205"/>
          </a:xfrm>
          <a:prstGeom prst="cloud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tl" rotWithShape="0">
              <a:prstClr val="black">
                <a:alpha val="6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«Против!»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7A75-144D-415F-9B7B-911F996C94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(2) 3D-элементы презентаций">
  <a:themeElements>
    <a:clrScheme name="Элементы презентаций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Элементы презентаций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Элементы презентаций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менты презентаций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менты презентаций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менты презентаций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менты презентаций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менты презентаций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менты презентаций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(2) 3D-элементы презентаций</Template>
  <TotalTime>838</TotalTime>
  <Words>880</Words>
  <Application>Microsoft Office PowerPoint</Application>
  <PresentationFormat>Экран (4:3)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Копия (2) 3D-элементы презентаций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53</cp:revision>
  <dcterms:created xsi:type="dcterms:W3CDTF">2009-11-23T18:11:06Z</dcterms:created>
  <dcterms:modified xsi:type="dcterms:W3CDTF">2013-01-31T20:40:04Z</dcterms:modified>
</cp:coreProperties>
</file>